
<file path=[Content_Types].xml><?xml version="1.0" encoding="utf-8"?>
<Types xmlns="http://schemas.openxmlformats.org/package/2006/content-types">
  <Default Extension="gif" ContentType="image/gif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3" r:id="rId3"/>
    <p:sldId id="262" r:id="rId4"/>
    <p:sldId id="259" r:id="rId5"/>
    <p:sldId id="264" r:id="rId6"/>
    <p:sldId id="278" r:id="rId7"/>
    <p:sldId id="260" r:id="rId8"/>
    <p:sldId id="271" r:id="rId9"/>
    <p:sldId id="270" r:id="rId10"/>
    <p:sldId id="273" r:id="rId11"/>
    <p:sldId id="261" r:id="rId12"/>
    <p:sldId id="280" r:id="rId13"/>
    <p:sldId id="279" r:id="rId14"/>
    <p:sldId id="274" r:id="rId15"/>
    <p:sldId id="275" r:id="rId16"/>
    <p:sldId id="276" r:id="rId17"/>
    <p:sldId id="277" r:id="rId18"/>
    <p:sldId id="268" r:id="rId19"/>
    <p:sldId id="267" r:id="rId2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EC915B4A-99BD-409A-97DB-C9641975F378}">
          <p14:sldIdLst>
            <p14:sldId id="256"/>
            <p14:sldId id="263"/>
            <p14:sldId id="262"/>
            <p14:sldId id="259"/>
            <p14:sldId id="264"/>
            <p14:sldId id="278"/>
            <p14:sldId id="260"/>
            <p14:sldId id="271"/>
            <p14:sldId id="270"/>
            <p14:sldId id="273"/>
            <p14:sldId id="261"/>
            <p14:sldId id="280"/>
            <p14:sldId id="279"/>
            <p14:sldId id="274"/>
            <p14:sldId id="275"/>
            <p14:sldId id="276"/>
            <p14:sldId id="277"/>
            <p14:sldId id="268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0C0EC4-2E58-4339-8A6C-5E851E4619EA}" type="datetimeFigureOut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1DB2C2-D5F3-4E80-A5D2-7EC57E7DF61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67476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圖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0"/>
            <a:ext cx="12193057" cy="6882063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38200" y="2149902"/>
            <a:ext cx="10438228" cy="1735719"/>
          </a:xfrm>
        </p:spPr>
        <p:txBody>
          <a:bodyPr anchor="t"/>
          <a:lstStyle>
            <a:lvl1pPr algn="ctr">
              <a:defRPr sz="6000" b="1">
                <a:solidFill>
                  <a:srgbClr val="002060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4237833"/>
            <a:ext cx="9144000" cy="1178229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23673-8AB0-465D-8B34-E5E46F2FEFFC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63" y="161354"/>
            <a:ext cx="1596734" cy="65114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0327" y="6571463"/>
            <a:ext cx="5011346" cy="28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63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D6E8A-D98F-43E0-886D-EC23510BD331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14266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C101-6FD2-4457-942A-8E810AD9429C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2351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7019" y="140043"/>
            <a:ext cx="10345615" cy="943170"/>
          </a:xfrm>
        </p:spPr>
        <p:txBody>
          <a:bodyPr anchor="t"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7019" y="1305120"/>
            <a:ext cx="11802203" cy="492686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98EF8-B463-4AA7-9152-01D89014EA96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876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D692-3829-416C-99D5-A5D11179AD38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9267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55FC0-CB6F-4441-9C7B-D3DF67EC4602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603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DB0BB-CA84-45F3-8295-4229B5D670C3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2625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76E-2643-498C-97A9-5B913F476E7F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9179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F1554-8B04-402D-90ED-E1A5B5B02B3D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1822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9EAC-67D7-4E7F-8E88-7F9A4FDFC70C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6856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8D9B7-D746-4335-B5BD-35C818CD003B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597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130735"/>
            <a:ext cx="12192000" cy="755401"/>
          </a:xfrm>
          <a:prstGeom prst="rect">
            <a:avLst/>
          </a:prstGeom>
          <a:gradFill flip="none" rotWithShape="1">
            <a:gsLst>
              <a:gs pos="0">
                <a:srgbClr val="8BCEE0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defRPr>
            </a:lvl1pPr>
          </a:lstStyle>
          <a:p>
            <a:fld id="{78B4D66E-A8EF-4180-9E0C-836175837348}" type="datetime1">
              <a:rPr lang="zh-TW" altLang="en-US" smtClean="0"/>
              <a:t>2022/8/12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9425397" y="64965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00206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defRPr>
            </a:lvl1pPr>
          </a:lstStyle>
          <a:p>
            <a:fld id="{99111298-C46B-4F81-AAB1-9E5295020BB8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83"/>
          <a:stretch/>
        </p:blipFill>
        <p:spPr>
          <a:xfrm>
            <a:off x="0" y="0"/>
            <a:ext cx="12192000" cy="5967663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63" y="161354"/>
            <a:ext cx="1596734" cy="65114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6571463"/>
            <a:ext cx="5005250" cy="28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293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微軟正黑體" panose="020B0604030504040204" pitchFamily="34" charset="-12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140.113.217.244:8080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76886" y="3135003"/>
            <a:ext cx="10438228" cy="1007442"/>
          </a:xfrm>
        </p:spPr>
        <p:txBody>
          <a:bodyPr/>
          <a:lstStyle/>
          <a:p>
            <a:r>
              <a:rPr lang="en-US" altLang="zh-TW" dirty="0" err="1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ezLabel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v3.7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4237833"/>
            <a:ext cx="9144000" cy="602615"/>
          </a:xfrm>
        </p:spPr>
        <p:txBody>
          <a:bodyPr>
            <a:normAutofit/>
          </a:bodyPr>
          <a:lstStyle/>
          <a:p>
            <a:r>
              <a:rPr lang="en-US" altLang="zh-TW" sz="2800" dirty="0" err="1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iVSLab</a:t>
            </a:r>
            <a:endParaRPr lang="zh-TW" altLang="en-US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1189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746ECBE-4962-488E-8DA4-5C988CF64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Mission Management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AFE5120-AC9C-4CBB-BBA2-B9AC686E2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10</a:t>
            </a:fld>
            <a:endParaRPr lang="zh-TW" altLang="en-US"/>
          </a:p>
        </p:txBody>
      </p:sp>
      <p:sp>
        <p:nvSpPr>
          <p:cNvPr id="9" name="內容版面配置區 8">
            <a:extLst>
              <a:ext uri="{FF2B5EF4-FFF2-40B4-BE49-F238E27FC236}">
                <a16:creationId xmlns:a16="http://schemas.microsoft.com/office/drawing/2014/main" id="{B3F6ECD1-B3F6-4394-A4F1-F5E57DF471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20" y="1289682"/>
            <a:ext cx="2865585" cy="5000400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latin typeface="+mn-lt"/>
              </a:rPr>
              <a:t>Creating new Mission with existed labels. </a:t>
            </a:r>
          </a:p>
        </p:txBody>
      </p:sp>
      <p:pic>
        <p:nvPicPr>
          <p:cNvPr id="3" name="create_mission" descr="create_mission">
            <a:hlinkClick r:id="" action="ppaction://media"/>
            <a:extLst>
              <a:ext uri="{FF2B5EF4-FFF2-40B4-BE49-F238E27FC236}">
                <a16:creationId xmlns:a16="http://schemas.microsoft.com/office/drawing/2014/main" id="{06313352-2AB1-EFD1-2C9E-A01E9758B5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25380" y="1289682"/>
            <a:ext cx="8889600" cy="5000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DAC15C-C8B9-5172-8224-EC94B631E8F2}"/>
              </a:ext>
            </a:extLst>
          </p:cNvPr>
          <p:cNvSpPr txBox="1"/>
          <p:nvPr/>
        </p:nvSpPr>
        <p:spPr>
          <a:xfrm>
            <a:off x="250098" y="5920750"/>
            <a:ext cx="2719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(* video without narrative)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4899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7019" y="229669"/>
            <a:ext cx="10345615" cy="943170"/>
          </a:xfrm>
        </p:spPr>
        <p:txBody>
          <a:bodyPr>
            <a:normAutofit/>
          </a:bodyPr>
          <a:lstStyle/>
          <a:p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  <a:endParaRPr lang="zh-TW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27BA8ABB-6693-4DC7-A889-105CA0CF6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Getting Started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Mission Management</a:t>
            </a:r>
          </a:p>
          <a:p>
            <a:r>
              <a:rPr lang="en-US" altLang="zh-TW" dirty="0">
                <a:latin typeface="+mn-lt"/>
                <a:cs typeface="Times New Roman" panose="02020603050405020304" pitchFamily="18" charset="0"/>
              </a:rPr>
              <a:t>Labeling</a:t>
            </a:r>
          </a:p>
          <a:p>
            <a:pPr lvl="1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Basic function</a:t>
            </a:r>
          </a:p>
          <a:p>
            <a:pPr lvl="2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Interface and Behavior</a:t>
            </a:r>
          </a:p>
          <a:p>
            <a:pPr lvl="1"/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Bounding box</a:t>
            </a:r>
          </a:p>
          <a:p>
            <a:pPr lvl="2"/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Image</a:t>
            </a:r>
          </a:p>
          <a:p>
            <a:pPr lvl="2"/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Video</a:t>
            </a:r>
          </a:p>
          <a:p>
            <a:pPr lvl="2"/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Lightning bolt</a:t>
            </a:r>
          </a:p>
          <a:p>
            <a:pPr lvl="2"/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Magic wand</a:t>
            </a:r>
          </a:p>
          <a:p>
            <a:pPr lvl="1"/>
            <a:r>
              <a:rPr lang="en-US" altLang="zh-TW" dirty="0">
                <a:solidFill>
                  <a:schemeClr val="bg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Pixel-based</a:t>
            </a:r>
          </a:p>
        </p:txBody>
      </p:sp>
      <p:pic>
        <p:nvPicPr>
          <p:cNvPr id="3" name="Picture 2" descr="Icon&#10;&#10;Description automatically generated with medium confidence">
            <a:extLst>
              <a:ext uri="{FF2B5EF4-FFF2-40B4-BE49-F238E27FC236}">
                <a16:creationId xmlns:a16="http://schemas.microsoft.com/office/drawing/2014/main" id="{03E9867F-00D7-EB36-1C51-ABA2B2433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984" y="1437402"/>
            <a:ext cx="7317232" cy="343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19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DC2A1D-EDB8-482C-BF22-38F412309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Labeling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2947628-3D77-4C30-8259-746F61FAD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19" y="1077423"/>
            <a:ext cx="5730167" cy="369332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latin typeface="+mn-lt"/>
              </a:rPr>
              <a:t>Interface and Behavior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57659C9-456F-4B18-900D-65A7DCF58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12</a:t>
            </a:fld>
            <a:endParaRPr lang="zh-TW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0EB5B7-9613-53D3-0AA2-94E0B93B8286}"/>
              </a:ext>
            </a:extLst>
          </p:cNvPr>
          <p:cNvSpPr txBox="1"/>
          <p:nvPr/>
        </p:nvSpPr>
        <p:spPr>
          <a:xfrm>
            <a:off x="250097" y="5203889"/>
            <a:ext cx="2719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(* video with narrative)</a:t>
            </a:r>
            <a:endParaRPr lang="zh-TW" altLang="en-US" dirty="0"/>
          </a:p>
        </p:txBody>
      </p:sp>
      <p:pic>
        <p:nvPicPr>
          <p:cNvPr id="8" name="2022-08-12 16-01-37">
            <a:hlinkClick r:id="" action="ppaction://media"/>
            <a:extLst>
              <a:ext uri="{FF2B5EF4-FFF2-40B4-BE49-F238E27FC236}">
                <a16:creationId xmlns:a16="http://schemas.microsoft.com/office/drawing/2014/main" id="{6419D4EF-8FDC-A2A9-111C-16F1F5F92D5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69524" y="1425499"/>
            <a:ext cx="9015204" cy="507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55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8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7019" y="229669"/>
            <a:ext cx="10345615" cy="943170"/>
          </a:xfrm>
        </p:spPr>
        <p:txBody>
          <a:bodyPr>
            <a:normAutofit/>
          </a:bodyPr>
          <a:lstStyle/>
          <a:p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  <a:endParaRPr lang="zh-TW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13</a:t>
            </a:fld>
            <a:endParaRPr lang="zh-TW" altLang="en-US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27BA8ABB-6693-4DC7-A889-105CA0CF6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Getting Started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Mission Management</a:t>
            </a:r>
          </a:p>
          <a:p>
            <a:r>
              <a:rPr lang="en-US" altLang="zh-TW" dirty="0">
                <a:latin typeface="+mn-lt"/>
                <a:cs typeface="Times New Roman" panose="02020603050405020304" pitchFamily="18" charset="0"/>
              </a:rPr>
              <a:t>Labeling</a:t>
            </a:r>
          </a:p>
          <a:p>
            <a:pPr lvl="1"/>
            <a:r>
              <a:rPr lang="en-US" altLang="zh-TW" dirty="0">
                <a:solidFill>
                  <a:schemeClr val="bg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Basic function</a:t>
            </a:r>
          </a:p>
          <a:p>
            <a:pPr lvl="1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Bounding box</a:t>
            </a:r>
          </a:p>
          <a:p>
            <a:pPr lvl="2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Image</a:t>
            </a:r>
          </a:p>
          <a:p>
            <a:pPr lvl="2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Video</a:t>
            </a:r>
          </a:p>
          <a:p>
            <a:pPr lvl="2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Lightning bolt</a:t>
            </a:r>
          </a:p>
          <a:p>
            <a:pPr lvl="2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Magic wand</a:t>
            </a:r>
          </a:p>
          <a:p>
            <a:pPr lvl="1"/>
            <a:r>
              <a:rPr lang="en-US" altLang="zh-TW" dirty="0">
                <a:solidFill>
                  <a:schemeClr val="bg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Pixel-based</a:t>
            </a:r>
          </a:p>
        </p:txBody>
      </p:sp>
      <p:pic>
        <p:nvPicPr>
          <p:cNvPr id="3" name="Picture 2" descr="Icon&#10;&#10;Description automatically generated with medium confidence">
            <a:extLst>
              <a:ext uri="{FF2B5EF4-FFF2-40B4-BE49-F238E27FC236}">
                <a16:creationId xmlns:a16="http://schemas.microsoft.com/office/drawing/2014/main" id="{03E9867F-00D7-EB36-1C51-ABA2B2433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984" y="1437402"/>
            <a:ext cx="7317232" cy="343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09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DC2A1D-EDB8-482C-BF22-38F412309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Labeling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2947628-3D77-4C30-8259-746F61FAD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19" y="1077423"/>
            <a:ext cx="5730167" cy="369332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latin typeface="+mn-lt"/>
              </a:rPr>
              <a:t>Drawing bounding box on images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57659C9-456F-4B18-900D-65A7DCF58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14</a:t>
            </a:fld>
            <a:endParaRPr lang="zh-TW" altLang="en-US"/>
          </a:p>
        </p:txBody>
      </p:sp>
      <p:pic>
        <p:nvPicPr>
          <p:cNvPr id="9" name="2021-05-25 15-00-02">
            <a:hlinkClick r:id="" action="ppaction://media"/>
            <a:extLst>
              <a:ext uri="{FF2B5EF4-FFF2-40B4-BE49-F238E27FC236}">
                <a16:creationId xmlns:a16="http://schemas.microsoft.com/office/drawing/2014/main" id="{DC17580A-B099-461C-B8DF-C387D3FBC0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69524" y="1408482"/>
            <a:ext cx="9045457" cy="50880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0EB5B7-9613-53D3-0AA2-94E0B93B8286}"/>
              </a:ext>
            </a:extLst>
          </p:cNvPr>
          <p:cNvSpPr txBox="1"/>
          <p:nvPr/>
        </p:nvSpPr>
        <p:spPr>
          <a:xfrm>
            <a:off x="250097" y="5203889"/>
            <a:ext cx="2719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(* video with narrative)</a:t>
            </a:r>
            <a:endParaRPr lang="zh-TW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CD33FB-C66A-AB95-8B62-E2207896E3C6}"/>
              </a:ext>
            </a:extLst>
          </p:cNvPr>
          <p:cNvSpPr txBox="1"/>
          <p:nvPr/>
        </p:nvSpPr>
        <p:spPr>
          <a:xfrm>
            <a:off x="250097" y="5573221"/>
            <a:ext cx="2719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(** This was recorded in old UI. All functionality remain the same.)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295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DC2A1D-EDB8-482C-BF22-38F412309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Labeling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2947628-3D77-4C30-8259-746F61FAD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19" y="1075121"/>
            <a:ext cx="4289785" cy="369332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latin typeface="+mn-lt"/>
              </a:rPr>
              <a:t>Drawing bounding box on video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57659C9-456F-4B18-900D-65A7DCF58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15</a:t>
            </a:fld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593C605B-53B8-40C6-9D63-714B1A678862}"/>
              </a:ext>
            </a:extLst>
          </p:cNvPr>
          <p:cNvSpPr txBox="1"/>
          <p:nvPr/>
        </p:nvSpPr>
        <p:spPr>
          <a:xfrm>
            <a:off x="8554243" y="5330720"/>
            <a:ext cx="5277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  <a:endParaRPr lang="zh-TW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2021-05-25 15-03-19">
            <a:hlinkClick r:id="" action="ppaction://media"/>
            <a:extLst>
              <a:ext uri="{FF2B5EF4-FFF2-40B4-BE49-F238E27FC236}">
                <a16:creationId xmlns:a16="http://schemas.microsoft.com/office/drawing/2014/main" id="{1C6BCF44-B2A0-4014-8A39-991BEAA09E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69524" y="1408482"/>
            <a:ext cx="9045457" cy="508806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42BE95-BB92-9196-E24E-2F5F5F5E4124}"/>
              </a:ext>
            </a:extLst>
          </p:cNvPr>
          <p:cNvSpPr txBox="1"/>
          <p:nvPr/>
        </p:nvSpPr>
        <p:spPr>
          <a:xfrm>
            <a:off x="250097" y="5203889"/>
            <a:ext cx="2719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(* video with narrative)</a:t>
            </a:r>
            <a:endParaRPr lang="zh-TW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E68E3B-7BFA-35E4-B5F2-123E99892D8F}"/>
              </a:ext>
            </a:extLst>
          </p:cNvPr>
          <p:cNvSpPr txBox="1"/>
          <p:nvPr/>
        </p:nvSpPr>
        <p:spPr>
          <a:xfrm>
            <a:off x="250097" y="5573221"/>
            <a:ext cx="2719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(** This was recorded in old UI. All functionality remain the same.)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4976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DC2A1D-EDB8-482C-BF22-38F412309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Labeling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2947628-3D77-4C30-8259-746F61FAD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19" y="1085515"/>
            <a:ext cx="9031716" cy="1478540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latin typeface="+mn-lt"/>
              </a:rPr>
              <a:t>Lightning bolt (</a:t>
            </a:r>
            <a:r>
              <a:rPr lang="zh-TW" altLang="en-US" sz="2000" dirty="0">
                <a:latin typeface="+mn-lt"/>
              </a:rPr>
              <a:t>標頭標尾</a:t>
            </a:r>
            <a:r>
              <a:rPr lang="en-US" altLang="zh-TW" sz="2000" dirty="0">
                <a:latin typeface="+mn-lt"/>
              </a:rPr>
              <a:t>) : Only works with video &amp; bounding box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57659C9-456F-4B18-900D-65A7DCF58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16</a:t>
            </a:fld>
            <a:endParaRPr lang="zh-TW" altLang="en-US"/>
          </a:p>
        </p:txBody>
      </p:sp>
      <p:pic>
        <p:nvPicPr>
          <p:cNvPr id="5" name="2021-05-25 15-05-00">
            <a:hlinkClick r:id="" action="ppaction://media"/>
            <a:extLst>
              <a:ext uri="{FF2B5EF4-FFF2-40B4-BE49-F238E27FC236}">
                <a16:creationId xmlns:a16="http://schemas.microsoft.com/office/drawing/2014/main" id="{D27123F6-340C-446D-9CFB-BF76A583B1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60627" y="1481454"/>
            <a:ext cx="8915730" cy="50150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05D0E58-78C4-EF42-477D-42285EA7A5E3}"/>
              </a:ext>
            </a:extLst>
          </p:cNvPr>
          <p:cNvSpPr txBox="1"/>
          <p:nvPr/>
        </p:nvSpPr>
        <p:spPr>
          <a:xfrm>
            <a:off x="177019" y="6125116"/>
            <a:ext cx="2719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(* video with narrative)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2673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DC2A1D-EDB8-482C-BF22-38F412309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Labeling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57659C9-456F-4B18-900D-65A7DCF58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17</a:t>
            </a:fld>
            <a:endParaRPr lang="zh-TW" altLang="en-US"/>
          </a:p>
        </p:txBody>
      </p:sp>
      <p:pic>
        <p:nvPicPr>
          <p:cNvPr id="5" name="2021-05-25 15-06-10">
            <a:hlinkClick r:id="" action="ppaction://media"/>
            <a:extLst>
              <a:ext uri="{FF2B5EF4-FFF2-40B4-BE49-F238E27FC236}">
                <a16:creationId xmlns:a16="http://schemas.microsoft.com/office/drawing/2014/main" id="{04954236-1D4E-41A5-92BA-7BA535B8902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57607" y="1482643"/>
            <a:ext cx="8928001" cy="5022000"/>
          </a:xfrm>
          <a:prstGeom prst="rect">
            <a:avLst/>
          </a:prstGeom>
        </p:spPr>
      </p:pic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id="{34456E53-DC53-49C0-108F-A47FC05CD3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19" y="1085515"/>
            <a:ext cx="9031716" cy="1478540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latin typeface="+mn-lt"/>
              </a:rPr>
              <a:t>Magic wand: Only works with bounding box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F8EFDB-F324-B4E3-E669-C1268A2A2A40}"/>
              </a:ext>
            </a:extLst>
          </p:cNvPr>
          <p:cNvSpPr txBox="1"/>
          <p:nvPr/>
        </p:nvSpPr>
        <p:spPr>
          <a:xfrm>
            <a:off x="177019" y="6125116"/>
            <a:ext cx="2719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(* video with narrative)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2331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7019" y="229669"/>
            <a:ext cx="10345615" cy="943170"/>
          </a:xfrm>
        </p:spPr>
        <p:txBody>
          <a:bodyPr>
            <a:normAutofit/>
          </a:bodyPr>
          <a:lstStyle/>
          <a:p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  <a:endParaRPr lang="zh-TW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18</a:t>
            </a:fld>
            <a:endParaRPr lang="zh-TW" altLang="en-US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27BA8ABB-6693-4DC7-A889-105CA0CF6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19" y="1305119"/>
            <a:ext cx="11802203" cy="4894345"/>
          </a:xfrm>
        </p:spPr>
        <p:txBody>
          <a:bodyPr>
            <a:normAutofit/>
          </a:bodyPr>
          <a:lstStyle/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Getting Started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Mission Management</a:t>
            </a:r>
          </a:p>
          <a:p>
            <a:r>
              <a:rPr lang="en-US" altLang="zh-TW" dirty="0">
                <a:latin typeface="+mn-lt"/>
                <a:cs typeface="Times New Roman" panose="02020603050405020304" pitchFamily="18" charset="0"/>
              </a:rPr>
              <a:t>Labeling</a:t>
            </a:r>
          </a:p>
          <a:p>
            <a:pPr lvl="1"/>
            <a:r>
              <a:rPr lang="en-US" altLang="zh-TW" dirty="0">
                <a:solidFill>
                  <a:schemeClr val="bg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Basic function</a:t>
            </a:r>
          </a:p>
          <a:p>
            <a:pPr lvl="1"/>
            <a:r>
              <a:rPr lang="en-US" altLang="zh-TW" dirty="0">
                <a:solidFill>
                  <a:schemeClr val="bg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Bounding box</a:t>
            </a:r>
          </a:p>
          <a:p>
            <a:pPr lvl="1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Pixel-based</a:t>
            </a:r>
          </a:p>
          <a:p>
            <a:pPr lvl="2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Video and Image</a:t>
            </a:r>
          </a:p>
          <a:p>
            <a:pPr lvl="3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draw polygon to add</a:t>
            </a:r>
          </a:p>
          <a:p>
            <a:pPr lvl="3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draw polygon to edit</a:t>
            </a:r>
          </a:p>
          <a:p>
            <a:pPr lvl="4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Cancel editing polygon</a:t>
            </a:r>
          </a:p>
          <a:p>
            <a:pPr lvl="4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Back to previous step</a:t>
            </a:r>
          </a:p>
        </p:txBody>
      </p:sp>
      <p:pic>
        <p:nvPicPr>
          <p:cNvPr id="3" name="Picture 2" descr="Icon&#10;&#10;Description automatically generated with medium confidence">
            <a:extLst>
              <a:ext uri="{FF2B5EF4-FFF2-40B4-BE49-F238E27FC236}">
                <a16:creationId xmlns:a16="http://schemas.microsoft.com/office/drawing/2014/main" id="{792B1547-2EC3-5448-E7CB-4FFB56BEE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984" y="1437402"/>
            <a:ext cx="7317232" cy="343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936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7EE90F-B4EA-4328-8220-8D455F752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Labeling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B0CE0B2-3028-4015-B991-B10992787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19</a:t>
            </a:fld>
            <a:endParaRPr lang="zh-TW" altLang="en-US"/>
          </a:p>
        </p:txBody>
      </p:sp>
      <p:pic>
        <p:nvPicPr>
          <p:cNvPr id="9" name="2021-05-25 15-09-00">
            <a:hlinkClick r:id="" action="ppaction://media"/>
            <a:extLst>
              <a:ext uri="{FF2B5EF4-FFF2-40B4-BE49-F238E27FC236}">
                <a16:creationId xmlns:a16="http://schemas.microsoft.com/office/drawing/2014/main" id="{7ACD2175-3FB8-4616-876E-E2752B0898B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64674" y="1488632"/>
            <a:ext cx="8928000" cy="5022000"/>
          </a:xfrm>
          <a:prstGeom prst="rect">
            <a:avLst/>
          </a:prstGeom>
        </p:spPr>
      </p:pic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319C9825-157C-6510-9103-D79D70063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19" y="1085515"/>
            <a:ext cx="9031716" cy="1478540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latin typeface="+mn-lt"/>
              </a:rPr>
              <a:t>Magic wand: Only works with bounding box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EE2EE6-DF61-F673-1AB1-775B34F425D8}"/>
              </a:ext>
            </a:extLst>
          </p:cNvPr>
          <p:cNvSpPr txBox="1"/>
          <p:nvPr/>
        </p:nvSpPr>
        <p:spPr>
          <a:xfrm>
            <a:off x="177019" y="6125116"/>
            <a:ext cx="2719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(* video with narrative)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2224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7019" y="229669"/>
            <a:ext cx="10345615" cy="943170"/>
          </a:xfrm>
        </p:spPr>
        <p:txBody>
          <a:bodyPr>
            <a:normAutofit/>
          </a:bodyPr>
          <a:lstStyle/>
          <a:p>
            <a:r>
              <a:rPr lang="en-US" altLang="zh-TW" sz="4000" dirty="0">
                <a:latin typeface="+mn-lt"/>
                <a:cs typeface="Times New Roman" panose="02020603050405020304" pitchFamily="18" charset="0"/>
              </a:rPr>
              <a:t>Outline</a:t>
            </a:r>
            <a:endParaRPr lang="zh-TW" altLang="en-US" sz="40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2</a:t>
            </a:fld>
            <a:endParaRPr lang="zh-TW" altLang="en-US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27BA8ABB-6693-4DC7-A889-105CA0CF6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latin typeface="+mn-lt"/>
                <a:cs typeface="Times New Roman" panose="02020603050405020304" pitchFamily="18" charset="0"/>
              </a:rPr>
              <a:t>Getting Started</a:t>
            </a:r>
          </a:p>
          <a:p>
            <a:pPr lvl="1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Sign up</a:t>
            </a:r>
          </a:p>
          <a:p>
            <a:pPr lvl="1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Login</a:t>
            </a:r>
          </a:p>
          <a:p>
            <a:pPr lvl="1"/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User Interface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Mission Management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Labeling</a:t>
            </a:r>
          </a:p>
        </p:txBody>
      </p:sp>
      <p:pic>
        <p:nvPicPr>
          <p:cNvPr id="8" name="Picture 7" descr="Icon&#10;&#10;Description automatically generated with medium confidence">
            <a:extLst>
              <a:ext uri="{FF2B5EF4-FFF2-40B4-BE49-F238E27FC236}">
                <a16:creationId xmlns:a16="http://schemas.microsoft.com/office/drawing/2014/main" id="{95B6DE66-CCE4-D864-FB8F-84886A5C7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984" y="1437402"/>
            <a:ext cx="7317232" cy="343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17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D6EAEC-A5B4-46D4-BC2C-13EFF1A34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Getting Started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56B5BA-932B-4DC1-9CCC-01938B02C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19" y="1305120"/>
            <a:ext cx="4514251" cy="4926868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latin typeface="+mn-lt"/>
                <a:hlinkClick r:id="rId2"/>
              </a:rPr>
              <a:t>http://140.113.217.244:8080/</a:t>
            </a:r>
            <a:endParaRPr lang="en-US" altLang="zh-TW" sz="2000" dirty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>
                <a:latin typeface="+mn-lt"/>
              </a:rPr>
              <a:t>請先於本網站註冊帳號，點擊左 上角的 </a:t>
            </a:r>
            <a:r>
              <a:rPr lang="en-US" sz="2000" dirty="0">
                <a:latin typeface="+mn-lt"/>
              </a:rPr>
              <a:t>Sign up </a:t>
            </a:r>
            <a:r>
              <a:rPr lang="zh-TW" altLang="en-US" sz="2000" dirty="0">
                <a:latin typeface="+mn-lt"/>
              </a:rPr>
              <a:t>進行註冊 </a:t>
            </a:r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>
                <a:latin typeface="+mn-lt"/>
              </a:rPr>
              <a:t>依序輸入使用者名稱、</a:t>
            </a:r>
            <a:r>
              <a:rPr lang="en-US" sz="2000" dirty="0">
                <a:latin typeface="+mn-lt"/>
              </a:rPr>
              <a:t>Email</a:t>
            </a:r>
            <a:r>
              <a:rPr lang="zh-TW" altLang="en-US" sz="2000" dirty="0">
                <a:latin typeface="+mn-lt"/>
              </a:rPr>
              <a:t>、密碼及確認密碼，信箱及密碼將作為未來登入所用 </a:t>
            </a:r>
            <a:r>
              <a:rPr lang="en-US" altLang="zh-TW" sz="2000" dirty="0">
                <a:latin typeface="+mn-lt"/>
              </a:rPr>
              <a:t>(</a:t>
            </a:r>
            <a:r>
              <a:rPr lang="zh-TW" altLang="en-US" sz="2000" dirty="0">
                <a:latin typeface="+mn-lt"/>
              </a:rPr>
              <a:t>如沒有收到信，麻煩至垃圾信箱確認</a:t>
            </a:r>
            <a:r>
              <a:rPr lang="en-US" altLang="zh-TW" sz="2000" dirty="0">
                <a:latin typeface="+mn-lt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>
                <a:latin typeface="+mn-lt"/>
              </a:rPr>
              <a:t>成功註冊後右上角會跳出提示，並至註冊的 </a:t>
            </a:r>
            <a:r>
              <a:rPr lang="en-US" sz="2000" dirty="0">
                <a:latin typeface="+mn-lt"/>
              </a:rPr>
              <a:t>email </a:t>
            </a:r>
            <a:r>
              <a:rPr lang="zh-TW" altLang="en-US" sz="2000" dirty="0">
                <a:latin typeface="+mn-lt"/>
              </a:rPr>
              <a:t>確認驗證信，如註冊失敗，則請寄信到</a:t>
            </a:r>
            <a:r>
              <a:rPr lang="en-US" sz="2000" dirty="0" err="1">
                <a:latin typeface="+mn-lt"/>
              </a:rPr>
              <a:t>ivslab@nctu.edu.tw</a:t>
            </a:r>
            <a:r>
              <a:rPr lang="en-US" sz="2000" dirty="0">
                <a:latin typeface="+mn-lt"/>
              </a:rPr>
              <a:t> </a:t>
            </a:r>
            <a:r>
              <a:rPr lang="zh-TW" altLang="en-US" sz="2000" dirty="0">
                <a:latin typeface="+mn-lt"/>
              </a:rPr>
              <a:t>告知</a:t>
            </a:r>
            <a:endParaRPr lang="en-US" altLang="zh-TW" sz="2000" dirty="0">
              <a:latin typeface="+mn-lt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>
                <a:latin typeface="+mn-lt"/>
              </a:rPr>
              <a:t>完成帳號驗證，登入</a:t>
            </a:r>
            <a:r>
              <a:rPr lang="en-US" sz="2000" dirty="0" err="1">
                <a:latin typeface="+mn-lt"/>
              </a:rPr>
              <a:t>ezLabel</a:t>
            </a:r>
            <a:r>
              <a:rPr lang="en-US" sz="2000" dirty="0">
                <a:latin typeface="+mn-lt"/>
              </a:rPr>
              <a:t> </a:t>
            </a:r>
          </a:p>
          <a:p>
            <a:pPr marL="457200" indent="-457200">
              <a:buFont typeface="+mj-lt"/>
              <a:buAutoNum type="arabicPeriod"/>
            </a:pPr>
            <a:endParaRPr lang="zh-TW" altLang="en-US" sz="2000" dirty="0"/>
          </a:p>
          <a:p>
            <a:endParaRPr lang="zh-TW" altLang="en-US" dirty="0"/>
          </a:p>
          <a:p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B7E1BB2-B387-43EC-B403-2538DC53C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3</a:t>
            </a:fld>
            <a:endParaRPr lang="zh-TW" altLang="en-US"/>
          </a:p>
        </p:txBody>
      </p:sp>
      <p:pic>
        <p:nvPicPr>
          <p:cNvPr id="8" name="Picture 7" descr="Graphical user interface&#10;&#10;Description automatically generated">
            <a:extLst>
              <a:ext uri="{FF2B5EF4-FFF2-40B4-BE49-F238E27FC236}">
                <a16:creationId xmlns:a16="http://schemas.microsoft.com/office/drawing/2014/main" id="{426D939C-3C28-E643-DD27-259C841DE4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029" y="1878728"/>
            <a:ext cx="7295283" cy="4244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33CE01E-E4F9-3AE1-E2E3-84B553EFE3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1" r="9838" b="6748"/>
          <a:stretch/>
        </p:blipFill>
        <p:spPr>
          <a:xfrm>
            <a:off x="1013791" y="5178622"/>
            <a:ext cx="1987826" cy="140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84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7019" y="229669"/>
            <a:ext cx="10345615" cy="943170"/>
          </a:xfrm>
        </p:spPr>
        <p:txBody>
          <a:bodyPr>
            <a:normAutofit/>
          </a:bodyPr>
          <a:lstStyle/>
          <a:p>
            <a:r>
              <a:rPr lang="en-US" altLang="zh-TW" sz="4000" dirty="0">
                <a:latin typeface="+mn-lt"/>
                <a:cs typeface="Times New Roman" panose="02020603050405020304" pitchFamily="18" charset="0"/>
              </a:rPr>
              <a:t>Outline</a:t>
            </a:r>
            <a:endParaRPr lang="zh-TW" altLang="en-US" sz="40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4</a:t>
            </a:fld>
            <a:endParaRPr lang="zh-TW" altLang="en-US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27BA8ABB-6693-4DC7-A889-105CA0CF6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latin typeface="+mn-lt"/>
                <a:cs typeface="Times New Roman" panose="02020603050405020304" pitchFamily="18" charset="0"/>
              </a:rPr>
              <a:t>Getting Started</a:t>
            </a:r>
          </a:p>
          <a:p>
            <a:pPr lvl="1"/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Sign up</a:t>
            </a:r>
          </a:p>
          <a:p>
            <a:pPr lvl="1"/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Login</a:t>
            </a:r>
          </a:p>
          <a:p>
            <a:pPr lvl="1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User Interface</a:t>
            </a:r>
          </a:p>
          <a:p>
            <a:pPr lvl="2"/>
            <a:r>
              <a:rPr lang="en-US" altLang="zh-TW" dirty="0">
                <a:latin typeface="+mn-lt"/>
                <a:cs typeface="Times New Roman" panose="02020603050405020304" pitchFamily="18" charset="0"/>
              </a:rPr>
              <a:t>Your Data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Mission Management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Labeling</a:t>
            </a:r>
          </a:p>
        </p:txBody>
      </p:sp>
      <p:pic>
        <p:nvPicPr>
          <p:cNvPr id="3" name="Picture 2" descr="Icon&#10;&#10;Description automatically generated with medium confidence">
            <a:extLst>
              <a:ext uri="{FF2B5EF4-FFF2-40B4-BE49-F238E27FC236}">
                <a16:creationId xmlns:a16="http://schemas.microsoft.com/office/drawing/2014/main" id="{A4AB8A5E-4F95-53B9-2AA4-EA09BF5F1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984" y="1437402"/>
            <a:ext cx="7317232" cy="343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70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00810D7-086B-4A8A-94C0-7F4BCD330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User Interface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4A1CCC6-C20E-476C-A56B-D906666701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18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Your data</a:t>
            </a:r>
          </a:p>
          <a:p>
            <a:pPr lvl="1"/>
            <a:r>
              <a:rPr lang="en-US" altLang="zh-TW" sz="14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image(default)</a:t>
            </a:r>
          </a:p>
          <a:p>
            <a:pPr lvl="1"/>
            <a:r>
              <a:rPr lang="en-US" altLang="zh-TW" sz="14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video</a:t>
            </a:r>
          </a:p>
          <a:p>
            <a:r>
              <a:rPr lang="en-US" altLang="zh-TW" sz="18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Upload data</a:t>
            </a:r>
          </a:p>
          <a:p>
            <a:pPr lvl="1"/>
            <a:r>
              <a:rPr lang="en-US" altLang="zh-TW" sz="14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Local Storage</a:t>
            </a:r>
          </a:p>
          <a:p>
            <a:r>
              <a:rPr lang="en-US" altLang="zh-TW" sz="18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Visualize data</a:t>
            </a:r>
            <a:endParaRPr lang="en-US" altLang="zh-TW" sz="1400" dirty="0">
              <a:latin typeface="+mn-lt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TW" sz="18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Search file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DE9676B-B9A9-485C-90D6-46C504E84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5</a:t>
            </a:fld>
            <a:endParaRPr lang="zh-TW" altLang="en-US"/>
          </a:p>
        </p:txBody>
      </p:sp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3BDC7C71-E9C3-A8A0-FE5B-DFC2B516DC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" t="6481" r="3559" b="6356"/>
          <a:stretch/>
        </p:blipFill>
        <p:spPr>
          <a:xfrm>
            <a:off x="2584262" y="1437402"/>
            <a:ext cx="9015832" cy="492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539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00810D7-086B-4A8A-94C0-7F4BCD330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User Interface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4A1CCC6-C20E-476C-A56B-D906666701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18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Your data</a:t>
            </a:r>
          </a:p>
          <a:p>
            <a:pPr lvl="1"/>
            <a:r>
              <a:rPr lang="en-US" altLang="zh-TW" sz="14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image(default)</a:t>
            </a:r>
          </a:p>
          <a:p>
            <a:pPr lvl="1"/>
            <a:r>
              <a:rPr lang="en-US" altLang="zh-TW" sz="14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video</a:t>
            </a:r>
          </a:p>
          <a:p>
            <a:r>
              <a:rPr lang="en-US" altLang="zh-TW" sz="18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Upload data</a:t>
            </a:r>
          </a:p>
          <a:p>
            <a:pPr lvl="1"/>
            <a:r>
              <a:rPr lang="en-US" altLang="zh-TW" sz="14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Local Storage</a:t>
            </a:r>
          </a:p>
          <a:p>
            <a:r>
              <a:rPr lang="en-US" altLang="zh-TW" sz="18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Visualize data</a:t>
            </a:r>
            <a:endParaRPr lang="en-US" altLang="zh-TW" sz="1400" dirty="0">
              <a:latin typeface="+mn-lt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r>
              <a:rPr lang="en-US" altLang="zh-TW" sz="1800" dirty="0">
                <a:latin typeface="+mn-lt"/>
                <a:ea typeface="標楷體" panose="03000509000000000000" pitchFamily="65" charset="-120"/>
                <a:cs typeface="Times New Roman" panose="02020603050405020304" pitchFamily="18" charset="0"/>
              </a:rPr>
              <a:t>Search file</a:t>
            </a:r>
          </a:p>
          <a:p>
            <a:endParaRPr lang="en-US" altLang="zh-TW" sz="1800" dirty="0">
              <a:latin typeface="+mn-lt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sz="1800" dirty="0">
              <a:latin typeface="+mn-lt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sz="1800" dirty="0">
              <a:latin typeface="+mn-lt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sz="1800" dirty="0">
              <a:latin typeface="+mn-lt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sz="1800" dirty="0">
              <a:latin typeface="+mn-lt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sz="1800" dirty="0">
              <a:latin typeface="+mn-lt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endParaRPr lang="en-US" altLang="zh-TW" sz="1800" dirty="0">
              <a:latin typeface="+mn-lt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DE9676B-B9A9-485C-90D6-46C504E84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6</a:t>
            </a:fld>
            <a:endParaRPr lang="zh-TW" altLang="en-US"/>
          </a:p>
        </p:txBody>
      </p:sp>
      <p:pic>
        <p:nvPicPr>
          <p:cNvPr id="9" name="2022-08-12 15-18-51">
            <a:hlinkClick r:id="" action="ppaction://media"/>
            <a:extLst>
              <a:ext uri="{FF2B5EF4-FFF2-40B4-BE49-F238E27FC236}">
                <a16:creationId xmlns:a16="http://schemas.microsoft.com/office/drawing/2014/main" id="{99C995EE-E2DC-9873-9519-C89C2E47AD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62494" y="1130532"/>
            <a:ext cx="9379633" cy="5276043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EDD0DC32-0FAB-9B2E-5301-DAE8DCEA608D}"/>
              </a:ext>
            </a:extLst>
          </p:cNvPr>
          <p:cNvSpPr txBox="1"/>
          <p:nvPr/>
        </p:nvSpPr>
        <p:spPr>
          <a:xfrm>
            <a:off x="177019" y="5909975"/>
            <a:ext cx="61281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(* video with narrative)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9301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7019" y="229669"/>
            <a:ext cx="10345615" cy="943170"/>
          </a:xfrm>
        </p:spPr>
        <p:txBody>
          <a:bodyPr>
            <a:normAutofit/>
          </a:bodyPr>
          <a:lstStyle/>
          <a:p>
            <a:r>
              <a:rPr lang="en-US" altLang="zh-TW" sz="4000" dirty="0">
                <a:latin typeface="+mn-lt"/>
                <a:cs typeface="Times New Roman" panose="02020603050405020304" pitchFamily="18" charset="0"/>
              </a:rPr>
              <a:t>Outline</a:t>
            </a:r>
            <a:endParaRPr lang="zh-TW" altLang="en-US" sz="40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27BA8ABB-6693-4DC7-A889-105CA0CF6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Getting Started</a:t>
            </a:r>
          </a:p>
          <a:p>
            <a:pPr lvl="1"/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Sign up</a:t>
            </a:r>
          </a:p>
          <a:p>
            <a:pPr lvl="1"/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Login</a:t>
            </a:r>
          </a:p>
          <a:p>
            <a:pPr lvl="1"/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User Interface</a:t>
            </a:r>
          </a:p>
          <a:p>
            <a:r>
              <a:rPr lang="en-US" altLang="zh-TW" dirty="0">
                <a:latin typeface="+mn-lt"/>
                <a:cs typeface="Times New Roman" panose="02020603050405020304" pitchFamily="18" charset="0"/>
              </a:rPr>
              <a:t>Mission Management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+mn-lt"/>
                <a:cs typeface="Times New Roman" panose="02020603050405020304" pitchFamily="18" charset="0"/>
              </a:rPr>
              <a:t>Labeling</a:t>
            </a:r>
          </a:p>
        </p:txBody>
      </p:sp>
      <p:pic>
        <p:nvPicPr>
          <p:cNvPr id="3" name="Picture 2" descr="Icon&#10;&#10;Description automatically generated with medium confidence">
            <a:extLst>
              <a:ext uri="{FF2B5EF4-FFF2-40B4-BE49-F238E27FC236}">
                <a16:creationId xmlns:a16="http://schemas.microsoft.com/office/drawing/2014/main" id="{F9D15690-97F0-72D9-63D4-0A0A6B92E5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984" y="1437402"/>
            <a:ext cx="7317232" cy="343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242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71C3FB-5798-4BFA-A2D7-EEE2A4175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Mission Management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E31FAC2-F4ED-41E1-ADDE-E98BEED3F1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20" y="1305120"/>
            <a:ext cx="5098342" cy="4926868"/>
          </a:xfrm>
        </p:spPr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TW" sz="2000" dirty="0">
                <a:latin typeface="+mn-lt"/>
              </a:rPr>
              <a:t>You will see the Mission Management before you start to label.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TW" sz="2000" dirty="0">
                <a:latin typeface="+mn-lt"/>
              </a:rPr>
              <a:t>When you choose the Mission, you will see the info of it.</a:t>
            </a:r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>
                <a:latin typeface="+mn-lt"/>
              </a:rPr>
              <a:t>選取</a:t>
            </a:r>
            <a:r>
              <a:rPr lang="zh-TW" altLang="en-US" sz="2000" dirty="0">
                <a:solidFill>
                  <a:srgbClr val="FF0000"/>
                </a:solidFill>
                <a:latin typeface="+mn-lt"/>
              </a:rPr>
              <a:t>任一種</a:t>
            </a:r>
            <a:r>
              <a:rPr lang="zh-TW" altLang="en-US" sz="2000" baseline="30000" dirty="0">
                <a:solidFill>
                  <a:srgbClr val="FF0000"/>
                </a:solidFill>
                <a:latin typeface="+mn-lt"/>
              </a:rPr>
              <a:t>＊</a:t>
            </a:r>
            <a:r>
              <a:rPr lang="zh-TW" altLang="en-US" sz="2000" dirty="0">
                <a:latin typeface="+mn-lt"/>
              </a:rPr>
              <a:t> </a:t>
            </a:r>
            <a:r>
              <a:rPr lang="en-US" sz="2000" dirty="0">
                <a:latin typeface="+mn-lt"/>
              </a:rPr>
              <a:t>Mission </a:t>
            </a:r>
            <a:r>
              <a:rPr lang="zh-TW" altLang="en-US" sz="2000" dirty="0">
                <a:latin typeface="+mn-lt"/>
              </a:rPr>
              <a:t>後點擊 </a:t>
            </a:r>
            <a:r>
              <a:rPr lang="en-US" sz="2000" dirty="0">
                <a:latin typeface="+mn-lt"/>
              </a:rPr>
              <a:t>Start Label </a:t>
            </a:r>
            <a:r>
              <a:rPr lang="zh-TW" altLang="en-US" sz="2000" dirty="0">
                <a:latin typeface="+mn-lt"/>
              </a:rPr>
              <a:t>即可進行標記功能，並會開始讀取影片</a:t>
            </a:r>
            <a:r>
              <a:rPr lang="en-US" altLang="zh-TW" sz="2000" dirty="0">
                <a:latin typeface="+mn-lt"/>
              </a:rPr>
              <a:t>/</a:t>
            </a:r>
            <a:r>
              <a:rPr lang="zh-TW" altLang="en-US" sz="2000" dirty="0">
                <a:latin typeface="+mn-lt"/>
              </a:rPr>
              <a:t>圖片。 </a:t>
            </a:r>
          </a:p>
          <a:p>
            <a:pPr marL="0" indent="0">
              <a:buNone/>
            </a:pPr>
            <a:endParaRPr lang="en-US" altLang="zh-TW" sz="2000" dirty="0">
              <a:latin typeface="+mn-lt"/>
            </a:endParaRPr>
          </a:p>
          <a:p>
            <a:r>
              <a:rPr lang="zh-TW" altLang="en-US" sz="2000" dirty="0">
                <a:latin typeface="+mn-lt"/>
              </a:rPr>
              <a:t>另外也可以自行新增 </a:t>
            </a:r>
            <a:r>
              <a:rPr lang="en-US" sz="2000" dirty="0" err="1">
                <a:latin typeface="+mn-lt"/>
              </a:rPr>
              <a:t>Mission、Category、Type</a:t>
            </a:r>
            <a:r>
              <a:rPr lang="en-US" sz="2000" dirty="0">
                <a:latin typeface="+mn-lt"/>
              </a:rPr>
              <a:t> </a:t>
            </a:r>
            <a:r>
              <a:rPr lang="zh-TW" altLang="en-US" sz="2000" dirty="0">
                <a:latin typeface="+mn-lt"/>
              </a:rPr>
              <a:t>及 </a:t>
            </a:r>
            <a:r>
              <a:rPr lang="en-US" sz="2000" dirty="0">
                <a:latin typeface="+mn-lt"/>
              </a:rPr>
              <a:t>Attribute</a:t>
            </a:r>
          </a:p>
          <a:p>
            <a:r>
              <a:rPr lang="en-US" sz="2000" dirty="0">
                <a:latin typeface="+mn-lt"/>
              </a:rPr>
              <a:t>Bug: If the loading screen shows up before mission management page, please reopen the video/images again from the previous page.</a:t>
            </a:r>
          </a:p>
          <a:p>
            <a:pPr marL="0" indent="0">
              <a:buNone/>
            </a:pPr>
            <a:endParaRPr lang="en-US" sz="2000" dirty="0">
              <a:latin typeface="+mn-lt"/>
            </a:endParaRPr>
          </a:p>
          <a:p>
            <a:pPr marL="0" indent="0">
              <a:buNone/>
            </a:pPr>
            <a:r>
              <a:rPr lang="en-US" sz="2000" dirty="0">
                <a:latin typeface="+mn-lt"/>
              </a:rPr>
              <a:t>*No matter which mission you pick, result will always be the same.</a:t>
            </a:r>
          </a:p>
          <a:p>
            <a:pPr marL="457200" indent="-457200">
              <a:buFont typeface="+mj-lt"/>
              <a:buAutoNum type="arabicPeriod"/>
            </a:pPr>
            <a:endParaRPr lang="en-US" altLang="zh-TW" sz="2000" dirty="0">
              <a:latin typeface="+mn-lt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1E4875F-3A8F-4450-ACA2-D9D666812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6E563A51-358D-4CD3-8EFC-CDCB7775D31C}"/>
              </a:ext>
            </a:extLst>
          </p:cNvPr>
          <p:cNvSpPr txBox="1"/>
          <p:nvPr/>
        </p:nvSpPr>
        <p:spPr>
          <a:xfrm>
            <a:off x="8651915" y="3381406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zh-TW" alt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5433FF2-28B0-DDAD-E348-6BD9A8B06F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503" y="779800"/>
            <a:ext cx="5098344" cy="2880000"/>
          </a:xfrm>
          <a:prstGeom prst="rect">
            <a:avLst/>
          </a:prstGeom>
        </p:spPr>
      </p:pic>
      <p:pic>
        <p:nvPicPr>
          <p:cNvPr id="12" name="Picture 1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329A4FA7-98DC-BEFB-7F4C-B38869B70F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504" y="3992571"/>
            <a:ext cx="5098343" cy="2880000"/>
          </a:xfrm>
          <a:prstGeom prst="rect">
            <a:avLst/>
          </a:prstGeom>
        </p:spPr>
      </p:pic>
      <p:sp>
        <p:nvSpPr>
          <p:cNvPr id="13" name="Down Arrow 12">
            <a:extLst>
              <a:ext uri="{FF2B5EF4-FFF2-40B4-BE49-F238E27FC236}">
                <a16:creationId xmlns:a16="http://schemas.microsoft.com/office/drawing/2014/main" id="{FF3130D7-0728-6214-5454-4E07EFE2684C}"/>
              </a:ext>
            </a:extLst>
          </p:cNvPr>
          <p:cNvSpPr/>
          <p:nvPr/>
        </p:nvSpPr>
        <p:spPr>
          <a:xfrm>
            <a:off x="8052730" y="3623239"/>
            <a:ext cx="357790" cy="36933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W"/>
          </a:p>
        </p:txBody>
      </p:sp>
    </p:spTree>
    <p:extLst>
      <p:ext uri="{BB962C8B-B14F-4D97-AF65-F5344CB8AC3E}">
        <p14:creationId xmlns:p14="http://schemas.microsoft.com/office/powerpoint/2010/main" val="855432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746ECBE-4962-488E-8DA4-5C988CF64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Mission Management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AFE5120-AC9C-4CBB-BBA2-B9AC686E2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11298-C46B-4F81-AAB1-9E5295020BB8}" type="slidenum">
              <a:rPr lang="zh-TW" altLang="en-US" smtClean="0"/>
              <a:t>9</a:t>
            </a:fld>
            <a:endParaRPr lang="zh-TW" altLang="en-US"/>
          </a:p>
        </p:txBody>
      </p:sp>
      <p:sp>
        <p:nvSpPr>
          <p:cNvPr id="9" name="內容版面配置區 8">
            <a:extLst>
              <a:ext uri="{FF2B5EF4-FFF2-40B4-BE49-F238E27FC236}">
                <a16:creationId xmlns:a16="http://schemas.microsoft.com/office/drawing/2014/main" id="{B3F6ECD1-B3F6-4394-A4F1-F5E57DF471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020" y="1289877"/>
            <a:ext cx="2865585" cy="5000400"/>
          </a:xfrm>
        </p:spPr>
        <p:txBody>
          <a:bodyPr>
            <a:normAutofit/>
          </a:bodyPr>
          <a:lstStyle/>
          <a:p>
            <a:r>
              <a:rPr lang="en-US" altLang="zh-TW" sz="2000" dirty="0">
                <a:latin typeface="+mn-lt"/>
              </a:rPr>
              <a:t>Create new Mission with new labels (Category, Type and Attribute)</a:t>
            </a:r>
          </a:p>
          <a:p>
            <a:endParaRPr lang="en-US" altLang="zh-TW" sz="2000" dirty="0">
              <a:latin typeface="+mn-lt"/>
            </a:endParaRPr>
          </a:p>
        </p:txBody>
      </p:sp>
      <p:pic>
        <p:nvPicPr>
          <p:cNvPr id="3" name="create_mission_n_lable" descr="create_mission_n_lable">
            <a:hlinkClick r:id="" action="ppaction://media"/>
            <a:extLst>
              <a:ext uri="{FF2B5EF4-FFF2-40B4-BE49-F238E27FC236}">
                <a16:creationId xmlns:a16="http://schemas.microsoft.com/office/drawing/2014/main" id="{CF761CD1-C7F7-B9E4-4ABF-4A7C554006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26078" y="1289877"/>
            <a:ext cx="8889600" cy="5000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BF312E-44B2-D111-CCFA-FEEA45F78A84}"/>
              </a:ext>
            </a:extLst>
          </p:cNvPr>
          <p:cNvSpPr txBox="1"/>
          <p:nvPr/>
        </p:nvSpPr>
        <p:spPr>
          <a:xfrm>
            <a:off x="250098" y="5920750"/>
            <a:ext cx="2719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(* video without narrative)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8371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ivslab-16-9template-10706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vslab-16-9template-1070622" id="{4AC726DE-128B-4F17-9545-D2343F3FE7DE}" vid="{F2862878-18E3-4724-ABEB-4A0F715F7728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ivslab-16-9template-1070622</Template>
  <TotalTime>7885</TotalTime>
  <Words>507</Words>
  <Application>Microsoft Office PowerPoint</Application>
  <PresentationFormat>寬螢幕</PresentationFormat>
  <Paragraphs>144</Paragraphs>
  <Slides>19</Slides>
  <Notes>0</Notes>
  <HiddenSlides>0</HiddenSlides>
  <MMClips>9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4" baseType="lpstr">
      <vt:lpstr>標楷體</vt:lpstr>
      <vt:lpstr>Arial</vt:lpstr>
      <vt:lpstr>Calibri</vt:lpstr>
      <vt:lpstr>Times New Roman</vt:lpstr>
      <vt:lpstr>ivslab-16-9template-1070622</vt:lpstr>
      <vt:lpstr>ezLabel v3.7</vt:lpstr>
      <vt:lpstr>Outline</vt:lpstr>
      <vt:lpstr>Getting Started</vt:lpstr>
      <vt:lpstr>Outline</vt:lpstr>
      <vt:lpstr>User Interface</vt:lpstr>
      <vt:lpstr>User Interface</vt:lpstr>
      <vt:lpstr>Outline</vt:lpstr>
      <vt:lpstr>Mission Management</vt:lpstr>
      <vt:lpstr>Mission Management</vt:lpstr>
      <vt:lpstr>Mission Management</vt:lpstr>
      <vt:lpstr>Outline</vt:lpstr>
      <vt:lpstr>Labeling</vt:lpstr>
      <vt:lpstr>Outline</vt:lpstr>
      <vt:lpstr>Labeling</vt:lpstr>
      <vt:lpstr>Labeling</vt:lpstr>
      <vt:lpstr>Labeling</vt:lpstr>
      <vt:lpstr>Labeling</vt:lpstr>
      <vt:lpstr>Outline</vt:lpstr>
      <vt:lpstr>Labeling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沈柏均Po-Chun Shen</dc:creator>
  <cp:lastModifiedBy>彥維 黃</cp:lastModifiedBy>
  <cp:revision>226</cp:revision>
  <dcterms:created xsi:type="dcterms:W3CDTF">2018-09-21T09:06:06Z</dcterms:created>
  <dcterms:modified xsi:type="dcterms:W3CDTF">2022-08-12T08:06:58Z</dcterms:modified>
</cp:coreProperties>
</file>